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918400" cy="32918400"/>
  <p:notesSz cx="6858000" cy="9144000"/>
  <p:defaultTextStyle>
    <a:defPPr>
      <a:defRPr lang="en-US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660"/>
  </p:normalViewPr>
  <p:slideViewPr>
    <p:cSldViewPr snapToGrid="0">
      <p:cViewPr varScale="1">
        <p:scale>
          <a:sx n="16" d="100"/>
          <a:sy n="16" d="100"/>
        </p:scale>
        <p:origin x="18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387342"/>
            <a:ext cx="2798064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7289782"/>
            <a:ext cx="246888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6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9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752600"/>
            <a:ext cx="709803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752600"/>
            <a:ext cx="2088261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3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8206749"/>
            <a:ext cx="2839212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2029429"/>
            <a:ext cx="2839212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7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8763000"/>
            <a:ext cx="1399032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8763000"/>
            <a:ext cx="1399032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3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752607"/>
            <a:ext cx="283921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8069582"/>
            <a:ext cx="13926024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2024360"/>
            <a:ext cx="13926024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8069582"/>
            <a:ext cx="13994608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2024360"/>
            <a:ext cx="1399460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4739647"/>
            <a:ext cx="1666494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4739647"/>
            <a:ext cx="16664940" cy="233934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752607"/>
            <a:ext cx="283921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8763000"/>
            <a:ext cx="283921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11E9-4E60-4CCF-BCD9-0653E39EFFF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DFCC-C339-47F3-81A1-3473E724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8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1477" y="6098120"/>
            <a:ext cx="14690282" cy="5358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dirty="0" smtClean="0">
                <a:solidFill>
                  <a:srgbClr val="FF0000"/>
                </a:solidFill>
              </a:rPr>
              <a:t>Background</a:t>
            </a:r>
            <a:endParaRPr lang="en-CA" dirty="0">
              <a:solidFill>
                <a:srgbClr val="FF0000"/>
              </a:solidFill>
            </a:endParaRPr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/>
              <a:t>As technology advances, the number of input methods increase</a:t>
            </a:r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/>
              <a:t>Such methods include</a:t>
            </a:r>
          </a:p>
          <a:p>
            <a:pPr marL="2151583" lvl="1" indent="-571500" algn="just"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CA" sz="4000" dirty="0"/>
              <a:t>Relative </a:t>
            </a:r>
            <a:r>
              <a:rPr lang="en-CA" sz="4000" dirty="0" smtClean="0"/>
              <a:t>Control</a:t>
            </a:r>
            <a:endParaRPr lang="en-CA" sz="4000" dirty="0"/>
          </a:p>
          <a:p>
            <a:pPr marL="2151583" lvl="1" indent="-571500" algn="just"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CA" sz="4000" dirty="0"/>
              <a:t>Absolute </a:t>
            </a:r>
            <a:r>
              <a:rPr lang="en-CA" sz="4000" dirty="0" smtClean="0"/>
              <a:t>Control</a:t>
            </a:r>
            <a:endParaRPr lang="en-CA" sz="4000" dirty="0"/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Currently</a:t>
            </a:r>
            <a:r>
              <a:rPr lang="en-CA" sz="4000" dirty="0"/>
              <a:t>, absolute </a:t>
            </a:r>
            <a:r>
              <a:rPr lang="en-CA" sz="4000" dirty="0" smtClean="0"/>
              <a:t>control </a:t>
            </a:r>
            <a:r>
              <a:rPr lang="en-CA" sz="4000" dirty="0"/>
              <a:t>mapping is not commonly used</a:t>
            </a:r>
          </a:p>
          <a:p>
            <a:pPr marL="2151583" lvl="1" indent="-571500"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4000" dirty="0"/>
              <a:t>Can an absolute control touchpad perform as well </a:t>
            </a:r>
            <a:r>
              <a:rPr lang="en-US" sz="4000" dirty="0" smtClean="0"/>
              <a:t>as a </a:t>
            </a:r>
            <a:r>
              <a:rPr lang="en-US" sz="4000" dirty="0"/>
              <a:t>relative control touchpad?</a:t>
            </a:r>
            <a:endParaRPr lang="en-CA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58726" y="17271985"/>
            <a:ext cx="14690284" cy="10282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120000"/>
            </a:pPr>
            <a:r>
              <a:rPr lang="en-CA" dirty="0">
                <a:solidFill>
                  <a:srgbClr val="FF0000"/>
                </a:solidFill>
              </a:rPr>
              <a:t>Problem (Opportunity)</a:t>
            </a:r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/>
              <a:t>The optimal input method for non touch screen devices is currently unknown</a:t>
            </a:r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/>
              <a:t>Absolute </a:t>
            </a:r>
            <a:r>
              <a:rPr lang="en-CA" sz="4000" dirty="0" smtClean="0"/>
              <a:t>Control may </a:t>
            </a:r>
            <a:r>
              <a:rPr lang="en-CA" sz="4000" dirty="0"/>
              <a:t>have the potential to be faster than relative </a:t>
            </a:r>
            <a:r>
              <a:rPr lang="en-CA" sz="4000" dirty="0" smtClean="0"/>
              <a:t>positioning</a:t>
            </a:r>
          </a:p>
          <a:p>
            <a:pPr marL="571500" indent="-571500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4000" i="1" dirty="0"/>
              <a:t>Relative </a:t>
            </a:r>
            <a:r>
              <a:rPr lang="en-US" sz="4000" i="1" dirty="0" smtClean="0"/>
              <a:t>Control: </a:t>
            </a:r>
            <a:endParaRPr lang="en-US" sz="4000" i="1" dirty="0"/>
          </a:p>
          <a:p>
            <a:pPr marL="2151583" lvl="1" indent="-571500"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4000" dirty="0"/>
              <a:t>P</a:t>
            </a:r>
            <a:r>
              <a:rPr lang="en-US" sz="4000" dirty="0" smtClean="0"/>
              <a:t>ro</a:t>
            </a:r>
            <a:r>
              <a:rPr lang="en-US" sz="4000" dirty="0"/>
              <a:t>: </a:t>
            </a:r>
            <a:r>
              <a:rPr lang="en-US" sz="4000" dirty="0" smtClean="0"/>
              <a:t>Easy </a:t>
            </a:r>
            <a:r>
              <a:rPr lang="en-US" sz="4000" dirty="0"/>
              <a:t>to understand and control</a:t>
            </a:r>
          </a:p>
          <a:p>
            <a:pPr marL="2151583" lvl="1" indent="-571500"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4000" dirty="0"/>
              <a:t>C</a:t>
            </a:r>
            <a:r>
              <a:rPr lang="en-US" sz="4000" dirty="0" smtClean="0"/>
              <a:t>on</a:t>
            </a:r>
            <a:r>
              <a:rPr lang="en-US" sz="4000" dirty="0"/>
              <a:t>: </a:t>
            </a:r>
            <a:r>
              <a:rPr lang="en-US" sz="4000" dirty="0" smtClean="0"/>
              <a:t>Cursor </a:t>
            </a:r>
            <a:r>
              <a:rPr lang="en-US" sz="4000" dirty="0"/>
              <a:t>must be slid across the screen which can be slow</a:t>
            </a:r>
          </a:p>
          <a:p>
            <a:pPr marL="571500" indent="-571500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4000" i="1" dirty="0"/>
              <a:t>Absolute </a:t>
            </a:r>
            <a:r>
              <a:rPr lang="en-US" sz="4000" i="1" dirty="0" smtClean="0"/>
              <a:t>Control:</a:t>
            </a:r>
            <a:endParaRPr lang="en-US" sz="4000" i="1" dirty="0"/>
          </a:p>
          <a:p>
            <a:pPr marL="2151583" lvl="1" indent="-571500"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4000" dirty="0"/>
              <a:t>P</a:t>
            </a:r>
            <a:r>
              <a:rPr lang="en-US" sz="4000" dirty="0" smtClean="0"/>
              <a:t>ro</a:t>
            </a:r>
            <a:r>
              <a:rPr lang="en-US" sz="4000" dirty="0"/>
              <a:t>: </a:t>
            </a:r>
            <a:r>
              <a:rPr lang="en-US" sz="4000" dirty="0" smtClean="0"/>
              <a:t>Can </a:t>
            </a:r>
            <a:r>
              <a:rPr lang="en-US" sz="4000" dirty="0"/>
              <a:t>jump across the screen which can be </a:t>
            </a:r>
            <a:r>
              <a:rPr lang="en-US" sz="4000" dirty="0" smtClean="0"/>
              <a:t>fast</a:t>
            </a:r>
          </a:p>
          <a:p>
            <a:pPr marL="2151583" lvl="1" indent="-571500"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4000" dirty="0"/>
              <a:t>C</a:t>
            </a:r>
            <a:r>
              <a:rPr lang="en-US" sz="4000" dirty="0" smtClean="0"/>
              <a:t>on</a:t>
            </a:r>
            <a:r>
              <a:rPr lang="en-US" sz="4000" dirty="0"/>
              <a:t>: it is likely inaccurate because it is difficult for people to guess the touchpad location</a:t>
            </a:r>
            <a:endParaRPr lang="en-CA" sz="4000" dirty="0"/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4000" dirty="0" smtClean="0"/>
              <a:t>If </a:t>
            </a:r>
            <a:r>
              <a:rPr lang="en-US" sz="4000" dirty="0"/>
              <a:t>people are inaccurate with absolute control, can the bubble cursor </a:t>
            </a:r>
            <a:r>
              <a:rPr lang="en-US" sz="4000" dirty="0" smtClean="0"/>
              <a:t>technique “Bubble Assist” </a:t>
            </a:r>
            <a:r>
              <a:rPr lang="en-US" sz="4000" dirty="0"/>
              <a:t>improve their </a:t>
            </a:r>
            <a:r>
              <a:rPr lang="en-US" sz="4000" dirty="0" smtClean="0"/>
              <a:t>accuracy?</a:t>
            </a:r>
            <a:endParaRPr lang="en-CA" sz="4000" dirty="0" smtClean="0"/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en-C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461477" y="27488684"/>
            <a:ext cx="7935476" cy="2896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dirty="0" smtClean="0">
                <a:solidFill>
                  <a:srgbClr val="FF0000"/>
                </a:solidFill>
              </a:rPr>
              <a:t>Problem Solution</a:t>
            </a:r>
          </a:p>
          <a:p>
            <a:pPr marL="742950" indent="-74295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Create a system to compare Absolute vs Relative Positioning with and with out Bubble Assist</a:t>
            </a:r>
            <a:endParaRPr lang="en-CA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7290315" y="15219604"/>
            <a:ext cx="14690285" cy="2280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  <a:buSzPct val="120000"/>
            </a:pPr>
            <a:r>
              <a:rPr lang="en-CA" dirty="0">
                <a:solidFill>
                  <a:srgbClr val="FF0000"/>
                </a:solidFill>
              </a:rPr>
              <a:t>System</a:t>
            </a:r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/>
              <a:t>A standard </a:t>
            </a:r>
            <a:r>
              <a:rPr lang="en-CA" sz="4000" dirty="0" err="1"/>
              <a:t>Fitts’s</a:t>
            </a:r>
            <a:r>
              <a:rPr lang="en-CA" sz="4000" dirty="0"/>
              <a:t> Law Throughput test system was </a:t>
            </a:r>
            <a:r>
              <a:rPr lang="en-CA" sz="4000" dirty="0" smtClean="0"/>
              <a:t>created</a:t>
            </a:r>
            <a:endParaRPr lang="en-CA" sz="4000" dirty="0"/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Useable with and without Bubble Assist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290315" y="28766021"/>
            <a:ext cx="13843926" cy="3237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6220" dirty="0">
                <a:solidFill>
                  <a:srgbClr val="FF0000"/>
                </a:solidFill>
              </a:rPr>
              <a:t>Results</a:t>
            </a:r>
          </a:p>
          <a:p>
            <a:pPr marL="571500" indent="-571500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Results coming in the near future</a:t>
            </a:r>
            <a:r>
              <a:rPr lang="en-US" sz="4000" dirty="0"/>
              <a:t>, </a:t>
            </a:r>
            <a:r>
              <a:rPr lang="en-US" sz="4000" dirty="0" smtClean="0"/>
              <a:t>but </a:t>
            </a:r>
            <a:r>
              <a:rPr lang="en-US" sz="4000" dirty="0"/>
              <a:t>give it a try and tell us what you think!</a:t>
            </a:r>
            <a:endParaRPr lang="en-CA" sz="4000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290314" y="25676663"/>
            <a:ext cx="14690285" cy="289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6220" dirty="0">
                <a:solidFill>
                  <a:srgbClr val="FF0000"/>
                </a:solidFill>
              </a:rPr>
              <a:t>Practical </a:t>
            </a:r>
            <a:r>
              <a:rPr lang="en-CA" sz="6220" dirty="0" smtClean="0">
                <a:solidFill>
                  <a:srgbClr val="FF0000"/>
                </a:solidFill>
              </a:rPr>
              <a:t>Application</a:t>
            </a:r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Laptop touchpad Design</a:t>
            </a:r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Tablet Presentation techniques</a:t>
            </a:r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Assistive technique for visually impaired users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647700"/>
            <a:ext cx="31516320" cy="5016758"/>
          </a:xfrm>
          <a:prstGeom prst="rect">
            <a:avLst/>
          </a:prstGeom>
          <a:gradFill>
            <a:gsLst>
              <a:gs pos="24000">
                <a:srgbClr val="DFDFDF"/>
              </a:gs>
              <a:gs pos="0">
                <a:schemeClr val="bg1"/>
              </a:gs>
              <a:gs pos="55000">
                <a:schemeClr val="bg1">
                  <a:lumMod val="75000"/>
                </a:schemeClr>
              </a:gs>
              <a:gs pos="100000">
                <a:schemeClr val="bg2">
                  <a:lumMod val="25000"/>
                </a:schemeClr>
              </a:gs>
            </a:gsLst>
            <a:lin ang="5400000" scaled="0"/>
          </a:gradFill>
          <a:effectLst>
            <a:softEdge rad="4572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+mj-lt"/>
              </a:rPr>
              <a:t>Comparison of 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Absolute vs. 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elative 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osition 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racking 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W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ith 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and 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Without 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a 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“Bubble 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ssist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” 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Technique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: A </a:t>
            </a:r>
            <a:r>
              <a:rPr lang="en-US" sz="8000" b="1" dirty="0" err="1" smtClean="0">
                <a:solidFill>
                  <a:srgbClr val="FF0000"/>
                </a:solidFill>
                <a:latin typeface="+mj-lt"/>
              </a:rPr>
              <a:t>Fitts’s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8000" b="1" dirty="0">
                <a:solidFill>
                  <a:srgbClr val="FF0000"/>
                </a:solidFill>
                <a:latin typeface="+mj-lt"/>
              </a:rPr>
              <a:t>Law </a:t>
            </a:r>
            <a:r>
              <a:rPr lang="en-US" sz="8000" b="1" dirty="0" smtClean="0">
                <a:solidFill>
                  <a:srgbClr val="FF0000"/>
                </a:solidFill>
                <a:latin typeface="+mj-lt"/>
              </a:rPr>
              <a:t>Analysis</a:t>
            </a:r>
            <a:endParaRPr lang="en-CA" sz="8000" b="1" dirty="0">
              <a:solidFill>
                <a:srgbClr val="FF0000"/>
              </a:solidFill>
              <a:latin typeface="+mj-lt"/>
            </a:endParaRPr>
          </a:p>
          <a:p>
            <a:pPr algn="ctr"/>
            <a:endParaRPr lang="en-CA" sz="8000" b="1" dirty="0">
              <a:solidFill>
                <a:srgbClr val="FF0000"/>
              </a:solidFill>
              <a:latin typeface="+mj-lt"/>
            </a:endParaRPr>
          </a:p>
          <a:p>
            <a:pPr algn="ctr"/>
            <a:endParaRPr lang="en-US" sz="8000" b="1" dirty="0" smtClean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806" y="27775010"/>
            <a:ext cx="5406906" cy="40551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7224" y="6118732"/>
            <a:ext cx="5293175" cy="44761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pSp>
        <p:nvGrpSpPr>
          <p:cNvPr id="22" name="Group 21"/>
          <p:cNvGrpSpPr/>
          <p:nvPr/>
        </p:nvGrpSpPr>
        <p:grpSpPr>
          <a:xfrm>
            <a:off x="17972705" y="18176276"/>
            <a:ext cx="5233180" cy="5034407"/>
            <a:chOff x="17511835" y="11059799"/>
            <a:chExt cx="5233180" cy="4998956"/>
          </a:xfrm>
          <a:effectLst/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11835" y="11059799"/>
              <a:ext cx="5233180" cy="499895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0" name="TextBox 19"/>
            <p:cNvSpPr txBox="1"/>
            <p:nvPr/>
          </p:nvSpPr>
          <p:spPr>
            <a:xfrm>
              <a:off x="19258635" y="13124755"/>
              <a:ext cx="173957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Normal</a:t>
              </a:r>
              <a:endParaRPr lang="en-US" sz="4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415830" y="18176276"/>
            <a:ext cx="5394960" cy="5157216"/>
            <a:chOff x="25220922" y="10917766"/>
            <a:chExt cx="5394960" cy="5157216"/>
          </a:xfrm>
          <a:effectLst/>
        </p:grpSpPr>
        <p:pic>
          <p:nvPicPr>
            <p:cNvPr id="18" name="Content Placeholder 3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1" r="3550"/>
            <a:stretch/>
          </p:blipFill>
          <p:spPr>
            <a:xfrm>
              <a:off x="25220922" y="10917766"/>
              <a:ext cx="5394960" cy="5157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1" name="TextBox 20"/>
            <p:cNvSpPr txBox="1"/>
            <p:nvPr/>
          </p:nvSpPr>
          <p:spPr>
            <a:xfrm>
              <a:off x="27096702" y="13142431"/>
              <a:ext cx="16433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Bubble</a:t>
              </a:r>
              <a:endParaRPr lang="en-US" sz="40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7290315" y="6124114"/>
            <a:ext cx="7985604" cy="351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dirty="0" smtClean="0">
                <a:solidFill>
                  <a:srgbClr val="FF0000"/>
                </a:solidFill>
              </a:rPr>
              <a:t>Early Obstacles</a:t>
            </a:r>
            <a:endParaRPr lang="en-CA" dirty="0">
              <a:solidFill>
                <a:srgbClr val="FF0000"/>
              </a:solidFill>
            </a:endParaRPr>
          </a:p>
          <a:p>
            <a:pPr marL="571500" indent="-571500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Clicking while adjusting</a:t>
            </a:r>
          </a:p>
          <a:p>
            <a:pPr marL="571500" indent="-571500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Relative input sensitivity seemed unnatural</a:t>
            </a:r>
          </a:p>
          <a:p>
            <a:pPr marL="571500" indent="-571500" algn="just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endParaRPr lang="en-CA" sz="4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7290315" y="10633250"/>
            <a:ext cx="14690285" cy="570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dirty="0" smtClean="0">
                <a:solidFill>
                  <a:srgbClr val="FF0000"/>
                </a:solidFill>
              </a:rPr>
              <a:t>Solutions</a:t>
            </a:r>
            <a:endParaRPr lang="en-CA" dirty="0">
              <a:solidFill>
                <a:srgbClr val="FF0000"/>
              </a:solidFill>
            </a:endParaRPr>
          </a:p>
          <a:p>
            <a:pPr marL="571500" indent="-571500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Click </a:t>
            </a:r>
            <a:r>
              <a:rPr lang="en-CA" sz="4000" dirty="0"/>
              <a:t>on </a:t>
            </a:r>
            <a:r>
              <a:rPr lang="en-CA" sz="4000" dirty="0" smtClean="0"/>
              <a:t>release and click on key press were designed/implemented to </a:t>
            </a:r>
            <a:r>
              <a:rPr lang="en-CA" sz="4000" dirty="0"/>
              <a:t>allow for adjustments in both the absolute </a:t>
            </a:r>
            <a:r>
              <a:rPr lang="en-CA" sz="4000" dirty="0" smtClean="0"/>
              <a:t>and relative </a:t>
            </a:r>
            <a:r>
              <a:rPr lang="en-CA" sz="4000" dirty="0"/>
              <a:t>positioning modes</a:t>
            </a:r>
            <a:r>
              <a:rPr lang="en-CA" sz="4000" dirty="0" smtClean="0"/>
              <a:t>.</a:t>
            </a:r>
          </a:p>
          <a:p>
            <a:pPr marL="571500" indent="-571500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4000" dirty="0" smtClean="0"/>
              <a:t>A pilot study was done to determine a preferred sensitivity setting for relative positioning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CA" sz="4000" dirty="0"/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252456" y="3152244"/>
            <a:ext cx="1638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>
                <a:solidFill>
                  <a:schemeClr val="bg1"/>
                </a:solidFill>
              </a:rPr>
              <a:t>Luke Dillman</a:t>
            </a:r>
            <a:r>
              <a:rPr lang="en-CA" sz="4000" b="1" dirty="0">
                <a:solidFill>
                  <a:schemeClr val="bg1"/>
                </a:solidFill>
              </a:rPr>
              <a:t> </a:t>
            </a:r>
            <a:r>
              <a:rPr lang="en-CA" sz="4000" b="1" dirty="0" smtClean="0">
                <a:solidFill>
                  <a:schemeClr val="bg1"/>
                </a:solidFill>
              </a:rPr>
              <a:t>&amp; James McManus with Scott Bateman</a:t>
            </a:r>
          </a:p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University of New Brunswick</a:t>
            </a:r>
          </a:p>
          <a:p>
            <a:pPr algn="ctr"/>
            <a:r>
              <a:rPr lang="en-CA" sz="4000" dirty="0">
                <a:solidFill>
                  <a:schemeClr val="bg1"/>
                </a:solidFill>
              </a:rPr>
              <a:t>CS 6905 – Interactive Human-Centred Systems – Course Project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300" y="2590243"/>
            <a:ext cx="5553612" cy="2568071"/>
          </a:xfrm>
          <a:prstGeom prst="rect">
            <a:avLst/>
          </a:prstGeom>
          <a:effectLst/>
        </p:spPr>
      </p:pic>
      <p:sp>
        <p:nvSpPr>
          <p:cNvPr id="3" name="TextBox 2"/>
          <p:cNvSpPr txBox="1"/>
          <p:nvPr/>
        </p:nvSpPr>
        <p:spPr>
          <a:xfrm>
            <a:off x="17783700" y="23797541"/>
            <a:ext cx="685175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Normal </a:t>
            </a:r>
            <a:r>
              <a:rPr lang="en-US" sz="3500" dirty="0" smtClean="0"/>
              <a:t>Targets: </a:t>
            </a:r>
            <a:r>
              <a:rPr lang="en-US" sz="3500" dirty="0"/>
              <a:t>target selected when cursor is over target circle</a:t>
            </a:r>
            <a:r>
              <a:rPr lang="en-US" sz="4000" dirty="0"/>
              <a:t>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415830" y="23797541"/>
            <a:ext cx="68517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Bubble </a:t>
            </a:r>
            <a:r>
              <a:rPr lang="en-US" sz="3500" dirty="0" smtClean="0"/>
              <a:t>Targets: closest target to cursor is selected.</a:t>
            </a:r>
            <a:endParaRPr lang="en-US" sz="3500" dirty="0"/>
          </a:p>
        </p:txBody>
      </p:sp>
      <p:sp>
        <p:nvSpPr>
          <p:cNvPr id="11" name="Right Arrow 10"/>
          <p:cNvSpPr/>
          <p:nvPr/>
        </p:nvSpPr>
        <p:spPr>
          <a:xfrm>
            <a:off x="26819870" y="18564150"/>
            <a:ext cx="565062" cy="367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18067228" y="18251053"/>
            <a:ext cx="5044131" cy="5007662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25489060" y="18194744"/>
            <a:ext cx="5248497" cy="5237940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180" y="11954855"/>
            <a:ext cx="10298789" cy="416082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074423" y="15922952"/>
            <a:ext cx="59764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Relative Control</a:t>
            </a:r>
            <a:endParaRPr lang="en-CA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10010158" y="15902340"/>
            <a:ext cx="59764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Absolute Control</a:t>
            </a:r>
            <a:endParaRPr lang="en-CA" sz="3000" dirty="0"/>
          </a:p>
        </p:txBody>
      </p:sp>
      <p:sp>
        <p:nvSpPr>
          <p:cNvPr id="23" name="Rounded Rectangle 22"/>
          <p:cNvSpPr/>
          <p:nvPr/>
        </p:nvSpPr>
        <p:spPr>
          <a:xfrm>
            <a:off x="3169819" y="11890301"/>
            <a:ext cx="11468100" cy="4713960"/>
          </a:xfrm>
          <a:prstGeom prst="round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1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330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Bateman</dc:creator>
  <cp:lastModifiedBy>Luke Dillman</cp:lastModifiedBy>
  <cp:revision>59</cp:revision>
  <dcterms:created xsi:type="dcterms:W3CDTF">2016-03-18T21:11:37Z</dcterms:created>
  <dcterms:modified xsi:type="dcterms:W3CDTF">2016-03-24T17:23:32Z</dcterms:modified>
</cp:coreProperties>
</file>